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70" r:id="rId5"/>
    <p:sldId id="271" r:id="rId6"/>
    <p:sldId id="279" r:id="rId7"/>
    <p:sldId id="282" r:id="rId8"/>
    <p:sldId id="281" r:id="rId9"/>
    <p:sldId id="280" r:id="rId10"/>
    <p:sldId id="283" r:id="rId11"/>
    <p:sldId id="285" r:id="rId12"/>
    <p:sldId id="286" r:id="rId13"/>
    <p:sldId id="289" r:id="rId14"/>
    <p:sldId id="291" r:id="rId15"/>
    <p:sldId id="293" r:id="rId16"/>
    <p:sldId id="294" r:id="rId17"/>
    <p:sldId id="295" r:id="rId18"/>
    <p:sldId id="292" r:id="rId19"/>
    <p:sldId id="287" r:id="rId20"/>
    <p:sldId id="2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8"/>
    <p:restoredTop sz="94729"/>
  </p:normalViewPr>
  <p:slideViewPr>
    <p:cSldViewPr snapToGrid="0">
      <p:cViewPr>
        <p:scale>
          <a:sx n="100" d="100"/>
          <a:sy n="100" d="100"/>
        </p:scale>
        <p:origin x="8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D1649-EC35-AA47-88EB-0B3E3FC7F05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45DEC-0D0C-A245-AE18-CC09A028A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45DEC-0D0C-A245-AE18-CC09A028AC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59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45DEC-0D0C-A245-AE18-CC09A028AC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4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83B7-9EDB-223E-BF93-F433EF4D0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DF837-A38F-A438-95E6-111ACD62A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EB8E-FCCF-6D21-E121-0DF998AD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44771-A9BE-FCC7-6BBD-97E1ACBD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11582-E4D2-215F-8427-2048B2C5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97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4941-3563-2807-DE71-CAD8A258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A7D4D-355B-6D55-C8D8-F3E6E045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FFD11-8CB7-41DB-3B13-1659FAE4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C2679-098C-8AC3-3C97-8BAAA857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F7B6C-23F5-5B0E-7142-D92B353E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5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4549E-2E56-CDB6-5E9C-8106A5316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D9D67-156A-CE77-7EAB-DE5A5CB70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DD920-3634-78C7-300E-EE0BC903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96CA1-B859-F70C-0C0D-9C3FC7F12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D09B1-3E95-6B1A-8686-A5E0F97A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5235-9B52-6F6C-33EC-23E3048F9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829DF-AAEB-EFFF-235B-89D11858C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58DBD-1DED-5096-32BE-3362B2AA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1DC8F-9633-E676-537D-2D07277F5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AB091-DD34-0332-33D7-3A51D945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4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08F5-083F-8028-1787-BA2A4E1A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C8AC3-F689-6CEE-4868-C449C31A6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B0586-5C27-CA39-5346-C1B47CD1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CFBA3-EF72-F501-826F-98A225B9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4DEF2-1D32-7E21-1067-6930E7FF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8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41DB-78B4-BEC7-D7FB-6569C5B7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731D-D367-C27B-1D74-DC69EF54E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38DD5-1CB9-9FCF-58D9-4033C919C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67CC3-8C46-180C-5FEC-A243400C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D8EC7-40D3-A75B-A377-8F1DDE31C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44ACD-AC7A-EC8D-57A0-E06BA229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0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B4B-8109-10E7-EE12-D92DD5BC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ADDA6-B496-598A-A58F-822D2D650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B376E-92A0-614F-E388-14989EDC9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3D72B-993C-52B3-D835-0558831D2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1887E-E931-8600-4FB3-334D5B2E7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06EAF-29B5-35D4-D555-A43F272B7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6F5A9-6FFD-433C-9DAD-E6606C21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7E7EC1-81FE-E7AE-10CB-50DAF0F70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2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5CB9-C81E-A3C5-6392-93F925FB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159A7-703A-9281-5030-9849C43B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69B4B-83DC-C472-6FC2-08FED426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CA6FA-47A0-E226-C629-EDB11E38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4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FE47D-B2F5-F211-C84A-D8BDCC1F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2CC01-BE18-8E0D-64E0-9880D3F1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9947-3DA8-C405-C1F9-D7F9AEEB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7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D63F-2CB4-3F83-BD23-E4FD07300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7A788-3C61-9E76-CF89-B7B6F020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DA600-6BB1-B1A6-6124-52FF01667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7ADA9-C974-3960-68C9-BE0F245C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95AAA-53F2-7F88-623C-39B3D079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1B97F-08F0-141C-6073-4E0E3B04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6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BB4D-98C9-26AE-9DB3-B4F5E4BD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805C18-2442-5FB9-71C3-38C8A07CD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DE008-1ACD-4E24-22EF-8CFD7A7BC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D7F63-5146-3298-C428-6BC5E76A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5EEC8-D1AA-A8E1-DB35-732AA29CE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95CC8-EEA0-8DB8-9459-BC7C74DF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2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8ADF5-0009-CAAC-0CF9-3C6EC6E1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067F5-89AA-2633-0866-C0850DAB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7E71E-2104-3D0A-35CC-17A50E62E8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E6B9-79F7-8F49-A659-2138905FF63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B73CF-0DBD-E0AA-9971-9F6DCE736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2475C-DE83-DC5D-94DE-F357FFBC1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F70E0-008E-914A-B60A-4BB390E5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6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ernovae.in2p3.fr/sdss_snls_jla/ReadMe.html#sec-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lorful Circle Lights">
            <a:extLst>
              <a:ext uri="{FF2B5EF4-FFF2-40B4-BE49-F238E27FC236}">
                <a16:creationId xmlns:a16="http://schemas.microsoft.com/office/drawing/2014/main" id="{4AE3BC6B-C9E0-2622-6890-B6DE3D1B32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35" r="1" b="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486CD-463D-A521-3AA0-2B53D1043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Hubble Diagram Reproduction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56F5-8438-B681-8718-553CFE17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Mykola Chernyashevskyy</a:t>
            </a:r>
          </a:p>
        </p:txBody>
      </p:sp>
    </p:spTree>
    <p:extLst>
      <p:ext uri="{BB962C8B-B14F-4D97-AF65-F5344CB8AC3E}">
        <p14:creationId xmlns:p14="http://schemas.microsoft.com/office/powerpoint/2010/main" val="9263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F977-1E07-A425-A8F7-65D899A0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Conceptual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FEF66-9405-9961-2448-AB0977C1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286" y="4910242"/>
            <a:ext cx="6540500" cy="153804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097379C-7ED2-5FAB-699E-92C892A9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39" y="1339342"/>
            <a:ext cx="6464412" cy="96358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6C6FAA-A00A-0C64-CF6B-CF5427721547}"/>
              </a:ext>
            </a:extLst>
          </p:cNvPr>
          <p:cNvCxnSpPr>
            <a:cxnSpLocks/>
          </p:cNvCxnSpPr>
          <p:nvPr/>
        </p:nvCxnSpPr>
        <p:spPr>
          <a:xfrm flipH="1" flipV="1">
            <a:off x="5346700" y="2209800"/>
            <a:ext cx="2357406" cy="202221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B87478-CBC4-FDF9-F559-91D41E323328}"/>
              </a:ext>
            </a:extLst>
          </p:cNvPr>
          <p:cNvCxnSpPr>
            <a:cxnSpLocks/>
          </p:cNvCxnSpPr>
          <p:nvPr/>
        </p:nvCxnSpPr>
        <p:spPr>
          <a:xfrm flipH="1" flipV="1">
            <a:off x="6172200" y="2123814"/>
            <a:ext cx="1720850" cy="2108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DC670C-6D19-32CA-70A0-B9A2A1666B66}"/>
              </a:ext>
            </a:extLst>
          </p:cNvPr>
          <p:cNvCxnSpPr>
            <a:cxnSpLocks/>
          </p:cNvCxnSpPr>
          <p:nvPr/>
        </p:nvCxnSpPr>
        <p:spPr>
          <a:xfrm flipH="1" flipV="1">
            <a:off x="7772400" y="2182806"/>
            <a:ext cx="241300" cy="20492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7F9F4-ECE2-7E35-2099-CF7EF5EFA247}"/>
              </a:ext>
            </a:extLst>
          </p:cNvPr>
          <p:cNvSpPr/>
          <p:nvPr/>
        </p:nvSpPr>
        <p:spPr>
          <a:xfrm>
            <a:off x="4730749" y="1587317"/>
            <a:ext cx="742951" cy="62248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E5665B-A985-58FB-18CF-C17438DB7183}"/>
              </a:ext>
            </a:extLst>
          </p:cNvPr>
          <p:cNvSpPr/>
          <p:nvPr/>
        </p:nvSpPr>
        <p:spPr>
          <a:xfrm>
            <a:off x="5875369" y="1690688"/>
            <a:ext cx="433292" cy="4416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9D6ECA-BB52-D17B-C604-2ACFC24E0903}"/>
              </a:ext>
            </a:extLst>
          </p:cNvPr>
          <p:cNvSpPr/>
          <p:nvPr/>
        </p:nvSpPr>
        <p:spPr>
          <a:xfrm>
            <a:off x="7520083" y="1677714"/>
            <a:ext cx="433292" cy="4416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0FFB87-B8D6-F5F6-27C7-8D3046370E11}"/>
              </a:ext>
            </a:extLst>
          </p:cNvPr>
          <p:cNvSpPr txBox="1"/>
          <p:nvPr/>
        </p:nvSpPr>
        <p:spPr>
          <a:xfrm>
            <a:off x="7334186" y="4263911"/>
            <a:ext cx="346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Constants Result of Model (ex. SALT2) and Given in Paper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9FDA9A-20FB-DF18-23FE-A12FD6136332}"/>
              </a:ext>
            </a:extLst>
          </p:cNvPr>
          <p:cNvSpPr/>
          <p:nvPr/>
        </p:nvSpPr>
        <p:spPr>
          <a:xfrm>
            <a:off x="6509558" y="1577825"/>
            <a:ext cx="742951" cy="622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60AB10-9538-AD80-91B5-B58E6A7B8AFD}"/>
              </a:ext>
            </a:extLst>
          </p:cNvPr>
          <p:cNvSpPr/>
          <p:nvPr/>
        </p:nvSpPr>
        <p:spPr>
          <a:xfrm>
            <a:off x="8185957" y="1509893"/>
            <a:ext cx="742951" cy="622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94E1CD-9A89-035C-8512-B8ABF4FF63C9}"/>
              </a:ext>
            </a:extLst>
          </p:cNvPr>
          <p:cNvCxnSpPr>
            <a:cxnSpLocks/>
          </p:cNvCxnSpPr>
          <p:nvPr/>
        </p:nvCxnSpPr>
        <p:spPr>
          <a:xfrm flipV="1">
            <a:off x="2844800" y="2236880"/>
            <a:ext cx="3926499" cy="1496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4B1AD1-FE8F-79EF-BFE0-BD990B3BCA1B}"/>
              </a:ext>
            </a:extLst>
          </p:cNvPr>
          <p:cNvCxnSpPr>
            <a:cxnSpLocks/>
          </p:cNvCxnSpPr>
          <p:nvPr/>
        </p:nvCxnSpPr>
        <p:spPr>
          <a:xfrm flipV="1">
            <a:off x="3648593" y="2160386"/>
            <a:ext cx="4950407" cy="16623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55B9726-86FB-92BB-752F-04A8BFA23947}"/>
              </a:ext>
            </a:extLst>
          </p:cNvPr>
          <p:cNvSpPr/>
          <p:nvPr/>
        </p:nvSpPr>
        <p:spPr>
          <a:xfrm>
            <a:off x="3624228" y="1614397"/>
            <a:ext cx="742951" cy="622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00F574-6D1B-76AB-917F-73FB089C3F84}"/>
              </a:ext>
            </a:extLst>
          </p:cNvPr>
          <p:cNvCxnSpPr>
            <a:cxnSpLocks/>
          </p:cNvCxnSpPr>
          <p:nvPr/>
        </p:nvCxnSpPr>
        <p:spPr>
          <a:xfrm flipV="1">
            <a:off x="2461549" y="2263960"/>
            <a:ext cx="1631728" cy="13555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70162B-0393-AB05-B131-E73C5B4900A7}"/>
              </a:ext>
            </a:extLst>
          </p:cNvPr>
          <p:cNvSpPr txBox="1"/>
          <p:nvPr/>
        </p:nvSpPr>
        <p:spPr>
          <a:xfrm>
            <a:off x="534953" y="3802246"/>
            <a:ext cx="346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Different for each </a:t>
            </a:r>
            <a:r>
              <a:rPr lang="en-US" dirty="0" err="1">
                <a:solidFill>
                  <a:srgbClr val="FF0000"/>
                </a:solidFill>
              </a:rPr>
              <a:t>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Sna</a:t>
            </a:r>
            <a:r>
              <a:rPr lang="en-US" dirty="0">
                <a:solidFill>
                  <a:srgbClr val="FF0000"/>
                </a:solidFill>
              </a:rPr>
              <a:t>, also results of model fitting. Giving in JLA dataset.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4913A7-E186-49C0-4D89-46089DFF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3" y="5243603"/>
            <a:ext cx="5747893" cy="10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5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lanck’s view of the cosmic microwave background">
            <a:extLst>
              <a:ext uri="{FF2B5EF4-FFF2-40B4-BE49-F238E27FC236}">
                <a16:creationId xmlns:a16="http://schemas.microsoft.com/office/drawing/2014/main" id="{902BDDBE-479D-D158-43C4-407D8BBC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AD7E4-1BB2-72FC-A4D5-F5620833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Microwave Background z: (</a:t>
            </a:r>
            <a:r>
              <a:rPr lang="en-US" dirty="0" err="1"/>
              <a:t>z</a:t>
            </a:r>
            <a:r>
              <a:rPr lang="en-US" baseline="-25000" dirty="0" err="1"/>
              <a:t>cmb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6A169-4AC1-474C-8D51-2554FC490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81138"/>
            <a:ext cx="11531600" cy="4351338"/>
          </a:xfrm>
        </p:spPr>
        <p:txBody>
          <a:bodyPr>
            <a:normAutofit/>
          </a:bodyPr>
          <a:lstStyle/>
          <a:p>
            <a:r>
              <a:rPr lang="en-US" u="sng" dirty="0"/>
              <a:t>Standard practice </a:t>
            </a:r>
            <a:r>
              <a:rPr lang="en-US" dirty="0"/>
              <a:t>in </a:t>
            </a:r>
            <a:r>
              <a:rPr lang="en-US" dirty="0" err="1"/>
              <a:t>hubble</a:t>
            </a:r>
            <a:r>
              <a:rPr lang="en-US" dirty="0"/>
              <a:t> diagrams is to use </a:t>
            </a:r>
            <a:r>
              <a:rPr lang="en-US" dirty="0" err="1"/>
              <a:t>z</a:t>
            </a:r>
            <a:r>
              <a:rPr lang="en-US" baseline="-25000" dirty="0" err="1"/>
              <a:t>cmb</a:t>
            </a:r>
            <a:r>
              <a:rPr lang="en-US" baseline="-25000" dirty="0"/>
              <a:t> </a:t>
            </a:r>
          </a:p>
          <a:p>
            <a:r>
              <a:rPr lang="en-US" dirty="0"/>
              <a:t>Determined by taking heliocentric redshift (i.e. what we observe from earth) and removing the influence of motion of earth, sun, and our milky way galaxy.</a:t>
            </a:r>
          </a:p>
          <a:p>
            <a:r>
              <a:rPr lang="en-US" dirty="0"/>
              <a:t>In this particular survey: its especially important to use </a:t>
            </a:r>
            <a:r>
              <a:rPr lang="en-US" dirty="0" err="1"/>
              <a:t>Zcmb</a:t>
            </a:r>
            <a:r>
              <a:rPr lang="en-US" dirty="0"/>
              <a:t> because the data is collected from multiple surveys (i.e. points of observation).</a:t>
            </a:r>
          </a:p>
          <a:p>
            <a:r>
              <a:rPr lang="en-US" dirty="0"/>
              <a:t>Fun fact: cosmic microwave background expands with the universe.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2F6D6-AC4E-1A42-4A28-8EF59B96F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61" b="55883"/>
          <a:stretch/>
        </p:blipFill>
        <p:spPr>
          <a:xfrm>
            <a:off x="1879600" y="5797551"/>
            <a:ext cx="7810500" cy="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2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579D-FDBD-7D66-ECFC-D321DDB3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– Hubble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2C71-F2AE-6FB7-A75F-FD43DD29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300" y="1825625"/>
            <a:ext cx="3873500" cy="4351338"/>
          </a:xfrm>
        </p:spPr>
        <p:txBody>
          <a:bodyPr/>
          <a:lstStyle/>
          <a:p>
            <a:r>
              <a:rPr lang="en-US" dirty="0"/>
              <a:t>NOTE: Missing Uncertainties.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E5FEF-E8FB-C0FF-D553-2BAB3F5D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" y="1667669"/>
            <a:ext cx="7076153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58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B4F1-1D03-779D-95B8-601665D3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Propagation Background +/x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204B-3E36-8B14-E419-2DF3D1C1D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5901"/>
            <a:ext cx="10515600" cy="3421062"/>
          </a:xfrm>
        </p:spPr>
        <p:txBody>
          <a:bodyPr/>
          <a:lstStyle/>
          <a:p>
            <a:r>
              <a:rPr lang="en-US" dirty="0"/>
              <a:t>Every Variable on the RHS of the equation is presented with its own uncertainty. How to find uncertainty in mu?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5D4BFB-1017-79EE-16DB-3FBFD3D0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39" y="1339342"/>
            <a:ext cx="6464412" cy="96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51081E-94EB-AF5F-63CF-935C5A44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99" y="3719178"/>
            <a:ext cx="6829601" cy="28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1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1ACF0-645B-6620-56AF-4E6E4A2B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Propagation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61A5-57E1-620F-4DFB-02D5ADE53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propagation Rules (Multiplication):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FF0CB-2C6C-C79D-C0BF-EFE83EF3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49" y="2552700"/>
            <a:ext cx="804125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17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7028-B949-86CB-DED3-B25CEE42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Propagation 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AEBB0-1B6D-5508-02B2-BEE3415F0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Covariance: some of the variables (and associated physical effects) change together. So uncertainty propagation ends up being: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FB95E-76AD-5B51-082B-9E46E16B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42" y="2880518"/>
            <a:ext cx="8563516" cy="230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69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7FD4-551B-E88B-BF22-BA45C20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Propagation for mu: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2A98AD-22F1-3174-D7EF-124835F23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003" y="1690688"/>
            <a:ext cx="8277994" cy="1218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DB877-A559-7F5C-2C64-A20F4E1A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3237707"/>
            <a:ext cx="11604625" cy="8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774686-CD46-9B33-9F2F-F83F5D1FF540}"/>
              </a:ext>
            </a:extLst>
          </p:cNvPr>
          <p:cNvSpPr txBox="1"/>
          <p:nvPr/>
        </p:nvSpPr>
        <p:spPr>
          <a:xfrm>
            <a:off x="3454400" y="4060588"/>
            <a:ext cx="425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Missing MB uncertainty contribution</a:t>
            </a:r>
          </a:p>
        </p:txBody>
      </p:sp>
    </p:spTree>
    <p:extLst>
      <p:ext uri="{BB962C8B-B14F-4D97-AF65-F5344CB8AC3E}">
        <p14:creationId xmlns:p14="http://schemas.microsoft.com/office/powerpoint/2010/main" val="428589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33EC-8070-67DF-2EC9-F475001F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Hubble Diagram with Uncertainty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F04A6A-5046-6D89-D4AA-C939F6E58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200" y="1454944"/>
            <a:ext cx="7835900" cy="51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1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4781-AA97-DCBB-C5D2-CD985174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Propagation Multiplication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401DD7-4F5C-FA90-2F07-F1A9B730B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950" y="1810544"/>
            <a:ext cx="5118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28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9AEE-AC40-E8F4-BCFB-5BADB096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Theoretical model – </a:t>
            </a:r>
            <a:r>
              <a:rPr lang="el-G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Λ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CDM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89CD-4D2C-1C94-208D-8921E9A4E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of the Big Bang Theory that accounts for dark energy (lambda).</a:t>
            </a:r>
          </a:p>
          <a:p>
            <a:r>
              <a:rPr lang="en-US" dirty="0"/>
              <a:t>Can be use dot model the distance modulus having to account for dark energy.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BE35D-FAB1-9864-8B21-13F809C33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" t="28514" r="35407" b="62044"/>
          <a:stretch/>
        </p:blipFill>
        <p:spPr>
          <a:xfrm>
            <a:off x="957983" y="4109244"/>
            <a:ext cx="4656243" cy="386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79264-74E7-411C-725E-FFDF9CA0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98" y="3296047"/>
            <a:ext cx="5120319" cy="201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F6076E-4D06-87DE-3A6E-86266C19CC5F}"/>
              </a:ext>
            </a:extLst>
          </p:cNvPr>
          <p:cNvSpPr txBox="1"/>
          <p:nvPr/>
        </p:nvSpPr>
        <p:spPr>
          <a:xfrm>
            <a:off x="1422400" y="3556834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From the paper:</a:t>
            </a:r>
          </a:p>
        </p:txBody>
      </p:sp>
    </p:spTree>
    <p:extLst>
      <p:ext uri="{BB962C8B-B14F-4D97-AF65-F5344CB8AC3E}">
        <p14:creationId xmlns:p14="http://schemas.microsoft.com/office/powerpoint/2010/main" val="2897012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2C816-3EB8-3B4B-D14E-D7330A846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Left Off Last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B74C3-C283-5246-29DA-2650E0AB3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2" y="1599570"/>
            <a:ext cx="5010331" cy="3658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0E2AA-5325-D77A-5FD1-6A16B6892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89" y="1690688"/>
            <a:ext cx="3416420" cy="3981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207871-B404-D332-1086-1EAAB11E1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09" y="1690688"/>
            <a:ext cx="3658730" cy="24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72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C802-8F38-95AC-B445-40729F42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Supplement/Reference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CBED-3A4D-DB1B-10D8-8A6F2D933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https://supernovae.in2p3.fr/sdss_snls_jla/ReadMe.html#sec-3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0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47B9-FD1E-F01A-EC8B-EFE84F77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544"/>
            <a:ext cx="10515600" cy="1325563"/>
          </a:xfrm>
        </p:spPr>
        <p:txBody>
          <a:bodyPr/>
          <a:lstStyle/>
          <a:p>
            <a:r>
              <a:rPr lang="en-US" dirty="0"/>
              <a:t>Starting Out Simple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42AC6B-477C-4ACA-1FAD-B7038B40B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4568" y="319088"/>
            <a:ext cx="7001465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09735-405C-DE3F-2E58-06018FCB1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56" y="1155356"/>
            <a:ext cx="4086368" cy="3954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A2C3D-03D9-A12F-8FA6-25828D48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00" y="4658841"/>
            <a:ext cx="3620315" cy="21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A912-6BFE-D6D3-E731-E5584FF6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Simple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FB053-3527-74A7-7994-BC7D31F487F3}"/>
              </a:ext>
            </a:extLst>
          </p:cNvPr>
          <p:cNvSpPr txBox="1"/>
          <p:nvPr/>
        </p:nvSpPr>
        <p:spPr>
          <a:xfrm>
            <a:off x="5338715" y="1690688"/>
            <a:ext cx="60150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Magnitude is inversely related to brightness of an object.</a:t>
            </a:r>
          </a:p>
          <a:p>
            <a:endParaRPr lang="en-US" sz="2400" dirty="0"/>
          </a:p>
          <a:p>
            <a:r>
              <a:rPr lang="en-US" sz="2400" dirty="0"/>
              <a:t>Lower u, brighter object.</a:t>
            </a:r>
          </a:p>
          <a:p>
            <a:br>
              <a:rPr lang="en-US" sz="2400" dirty="0"/>
            </a:br>
            <a:r>
              <a:rPr lang="en-US" sz="2400" dirty="0"/>
              <a:t>The brighter (closer) supernovae are moving away slower than the ones that are further away.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563FA-2D08-A997-C213-7D115EA92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" t="3392" r="6759" b="11721"/>
          <a:stretch/>
        </p:blipFill>
        <p:spPr>
          <a:xfrm>
            <a:off x="656987" y="1891588"/>
            <a:ext cx="4681728" cy="2846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13078-3757-4903-5034-CCD7B3A0296A}"/>
              </a:ext>
            </a:extLst>
          </p:cNvPr>
          <p:cNvSpPr txBox="1"/>
          <p:nvPr/>
        </p:nvSpPr>
        <p:spPr>
          <a:xfrm>
            <a:off x="1580444" y="5271911"/>
            <a:ext cx="74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there’s Lots of things we have to account for. Data has to be treated.</a:t>
            </a:r>
          </a:p>
        </p:txBody>
      </p:sp>
    </p:spTree>
    <p:extLst>
      <p:ext uri="{BB962C8B-B14F-4D97-AF65-F5344CB8AC3E}">
        <p14:creationId xmlns:p14="http://schemas.microsoft.com/office/powerpoint/2010/main" val="32850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FEA4-C435-6008-F19A-62D00E74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Paper - Distance Modulus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57A21D-8434-B2DE-E94A-DE5F76A98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16" y="1394279"/>
            <a:ext cx="10559168" cy="1738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ECDF0-72B6-AB96-1C86-930B2D55A02C}"/>
              </a:ext>
            </a:extLst>
          </p:cNvPr>
          <p:cNvSpPr txBox="1"/>
          <p:nvPr/>
        </p:nvSpPr>
        <p:spPr>
          <a:xfrm>
            <a:off x="816416" y="3086768"/>
            <a:ext cx="8647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/>
              <a:t>Apprant</a:t>
            </a:r>
            <a:r>
              <a:rPr lang="en-US" sz="2000" u="sng" dirty="0"/>
              <a:t> magnitude </a:t>
            </a:r>
            <a:r>
              <a:rPr lang="en-US" sz="2000" dirty="0"/>
              <a:t>– the brightness of the object as it appears on earth.</a:t>
            </a:r>
            <a:br>
              <a:rPr lang="en-US" sz="2000" dirty="0"/>
            </a:br>
            <a:br>
              <a:rPr lang="en-US" sz="2000" u="sng" dirty="0"/>
            </a:br>
            <a:r>
              <a:rPr lang="en-US" sz="2000" u="sng" dirty="0"/>
              <a:t>Absolute Magnitude </a:t>
            </a:r>
            <a:r>
              <a:rPr lang="en-US" sz="2000" dirty="0"/>
              <a:t>– (i.e. intrinsic brightness of an object) how bright it would appear when placed a distance of 10 parsecs from the earth observer.</a:t>
            </a:r>
          </a:p>
          <a:p>
            <a:endParaRPr lang="en-US" sz="2000" dirty="0"/>
          </a:p>
          <a:p>
            <a:r>
              <a:rPr lang="en-US" sz="2000" u="sng" dirty="0"/>
              <a:t>Distance</a:t>
            </a:r>
            <a:r>
              <a:rPr lang="en-US" sz="2000" dirty="0"/>
              <a:t> – Measured in Parsecs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A67B1-DC04-EBC5-B419-7C1EB5D94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17" t="13345" r="7928" b="24832"/>
          <a:stretch/>
        </p:blipFill>
        <p:spPr>
          <a:xfrm>
            <a:off x="857865" y="5873958"/>
            <a:ext cx="4898923" cy="618917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CCB1651-D93D-5351-6914-09897526C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04"/>
          <a:stretch/>
        </p:blipFill>
        <p:spPr>
          <a:xfrm>
            <a:off x="444910" y="5167312"/>
            <a:ext cx="6771968" cy="7066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605652-A33E-4525-3F6A-41417D330072}"/>
              </a:ext>
            </a:extLst>
          </p:cNvPr>
          <p:cNvCxnSpPr/>
          <p:nvPr/>
        </p:nvCxnSpPr>
        <p:spPr>
          <a:xfrm flipH="1">
            <a:off x="5756788" y="6223819"/>
            <a:ext cx="221225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3526ED-5E19-7DF7-2D2D-D6C65FAA82DB}"/>
              </a:ext>
            </a:extLst>
          </p:cNvPr>
          <p:cNvSpPr txBox="1"/>
          <p:nvPr/>
        </p:nvSpPr>
        <p:spPr>
          <a:xfrm>
            <a:off x="8116530" y="4825080"/>
            <a:ext cx="3878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Difference between apparent magnitude and absolute tells the distance object is from earth. 10 parsecs being the ”reference pt.”</a:t>
            </a:r>
          </a:p>
        </p:txBody>
      </p:sp>
    </p:spTree>
    <p:extLst>
      <p:ext uri="{BB962C8B-B14F-4D97-AF65-F5344CB8AC3E}">
        <p14:creationId xmlns:p14="http://schemas.microsoft.com/office/powerpoint/2010/main" val="326434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68D6-F2D9-1307-327E-D0CE72F0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SALT 2 Model </a:t>
            </a:r>
            <a:r>
              <a:rPr lang="en-US" dirty="0"/>
              <a:t>- Rest Frame Blue Band (b-band)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0EABE-11BB-3C8A-EE00-89DF1B94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3964"/>
            <a:ext cx="11071578" cy="3160712"/>
          </a:xfrm>
        </p:spPr>
        <p:txBody>
          <a:bodyPr/>
          <a:lstStyle/>
          <a:p>
            <a:r>
              <a:rPr lang="en-US" dirty="0"/>
              <a:t>Light Curve Data (</a:t>
            </a:r>
            <a:r>
              <a:rPr lang="en-US" dirty="0" err="1"/>
              <a:t>ugriz</a:t>
            </a:r>
            <a:r>
              <a:rPr lang="en-US" dirty="0"/>
              <a:t> over time) for Individual </a:t>
            </a:r>
            <a:r>
              <a:rPr lang="en-US" dirty="0" err="1"/>
              <a:t>Ia</a:t>
            </a:r>
            <a:r>
              <a:rPr lang="en-US" dirty="0"/>
              <a:t> SNA -&gt; SALT2 Model –&gt; mb* extracted.</a:t>
            </a:r>
          </a:p>
          <a:p>
            <a:r>
              <a:rPr lang="en-US" dirty="0"/>
              <a:t>“Rest Frame” – unaffected by expansion of universe. </a:t>
            </a:r>
          </a:p>
          <a:p>
            <a:r>
              <a:rPr lang="en-US" u="sng" dirty="0"/>
              <a:t>Purpose</a:t>
            </a:r>
            <a:r>
              <a:rPr lang="en-US" dirty="0"/>
              <a:t>: Standardization, B band observes main process behind SNA exp. explosion.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DA86E8-E601-A8BE-3EB6-105BF72D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01" y="1690688"/>
            <a:ext cx="6546723" cy="963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014E92-7088-0013-B6BA-83B1EBB9BB61}"/>
              </a:ext>
            </a:extLst>
          </p:cNvPr>
          <p:cNvSpPr/>
          <p:nvPr/>
        </p:nvSpPr>
        <p:spPr>
          <a:xfrm>
            <a:off x="3443112" y="1919111"/>
            <a:ext cx="654756" cy="7351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A8472D-F5DC-5BB2-33DE-E30576BFE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17" y="4981718"/>
            <a:ext cx="2918178" cy="1772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35001-F8DA-DA58-150D-A96781A6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412" y="4996883"/>
            <a:ext cx="3960989" cy="17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BE01-C123-AC29-32F1-F870B679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Magnitude (Mb) of Type </a:t>
            </a:r>
            <a:r>
              <a:rPr lang="en-US" dirty="0" err="1"/>
              <a:t>Ia</a:t>
            </a:r>
            <a:r>
              <a:rPr lang="en-US" dirty="0"/>
              <a:t> SNA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F84F-9C59-9C94-147C-5B5098054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10515600" cy="3160712"/>
          </a:xfrm>
        </p:spPr>
        <p:txBody>
          <a:bodyPr/>
          <a:lstStyle/>
          <a:p>
            <a:r>
              <a:rPr lang="en-US" dirty="0"/>
              <a:t>Determined from Type </a:t>
            </a:r>
            <a:r>
              <a:rPr lang="en-US" dirty="0" err="1"/>
              <a:t>Ia</a:t>
            </a:r>
            <a:r>
              <a:rPr lang="en-US" dirty="0"/>
              <a:t> supernovae usually from nearby galaxies and always with already established distances (using some other </a:t>
            </a:r>
            <a:r>
              <a:rPr lang="en-US" dirty="0" err="1"/>
              <a:t>ofrm</a:t>
            </a:r>
            <a:r>
              <a:rPr lang="en-US" dirty="0"/>
              <a:t> of measurement).  </a:t>
            </a:r>
          </a:p>
          <a:p>
            <a:r>
              <a:rPr lang="en-US" dirty="0"/>
              <a:t>Used as a “candle” standard reference. </a:t>
            </a:r>
          </a:p>
          <a:p>
            <a:r>
              <a:rPr lang="en-US" dirty="0"/>
              <a:t>Host Galaxy property.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21A786-2367-5562-A331-E899F68A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901" y="1690688"/>
            <a:ext cx="6546723" cy="963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382211-B021-2BF0-0F21-71ECBC1C0474}"/>
              </a:ext>
            </a:extLst>
          </p:cNvPr>
          <p:cNvSpPr/>
          <p:nvPr/>
        </p:nvSpPr>
        <p:spPr>
          <a:xfrm>
            <a:off x="4484512" y="1919111"/>
            <a:ext cx="824088" cy="7351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6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4B3B-080A-318B-25A7-F3DD5726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A0C0B-BB2D-A668-BE61-FC6E19B3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4471" y="2534457"/>
            <a:ext cx="7451662" cy="36250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X1 calculated for each light curve.</a:t>
            </a:r>
          </a:p>
          <a:p>
            <a:r>
              <a:rPr lang="en-US" dirty="0"/>
              <a:t>Broader light curves have higher luminosity (i.e. brightness) and narrower have lower. This could give false readings of distance modulus. </a:t>
            </a:r>
          </a:p>
          <a:p>
            <a:r>
              <a:rPr lang="en-US" dirty="0"/>
              <a:t>X1 is a measure of how broad or narrow light curve is.</a:t>
            </a:r>
          </a:p>
          <a:p>
            <a:r>
              <a:rPr lang="en-US" u="sng" dirty="0"/>
              <a:t>Alpha</a:t>
            </a:r>
            <a:r>
              <a:rPr lang="en-US" dirty="0"/>
              <a:t> is a model determined constant that dictates how much this stretch/narrow affects the distance modulus.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BD806F-BA5E-21CB-1EAF-130E3B994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4"/>
          <a:stretch/>
        </p:blipFill>
        <p:spPr>
          <a:xfrm>
            <a:off x="152400" y="2283786"/>
            <a:ext cx="3612071" cy="457421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08E8958-4F85-6684-0992-FE18700A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038" y="1208894"/>
            <a:ext cx="6546723" cy="963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AF26EC-BC49-3918-0ED7-2ACF95853FDB}"/>
              </a:ext>
            </a:extLst>
          </p:cNvPr>
          <p:cNvSpPr/>
          <p:nvPr/>
        </p:nvSpPr>
        <p:spPr>
          <a:xfrm>
            <a:off x="5981700" y="1327990"/>
            <a:ext cx="1313746" cy="83670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1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stellar cloud - Wikipedia">
            <a:extLst>
              <a:ext uri="{FF2B5EF4-FFF2-40B4-BE49-F238E27FC236}">
                <a16:creationId xmlns:a16="http://schemas.microsoft.com/office/drawing/2014/main" id="{0E4D1F95-7B1A-B150-48EB-45DAB6D4D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1563" cy="68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terstellar cloud - Wikipedia">
            <a:extLst>
              <a:ext uri="{FF2B5EF4-FFF2-40B4-BE49-F238E27FC236}">
                <a16:creationId xmlns:a16="http://schemas.microsoft.com/office/drawing/2014/main" id="{78C00E4A-F6EE-B4E2-174F-87C8544C2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563" y="-1"/>
            <a:ext cx="6851563" cy="68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FFBD8-CF93-415D-4235-9DAADC6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4 Dust (a.k.a. color):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53E6E-CF0D-7CB6-E101-219AC6DF2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901" y="1690688"/>
            <a:ext cx="6546723" cy="963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F8CFA7-DB29-140F-8FEA-ED1AB4AAAE01}"/>
              </a:ext>
            </a:extLst>
          </p:cNvPr>
          <p:cNvSpPr/>
          <p:nvPr/>
        </p:nvSpPr>
        <p:spPr>
          <a:xfrm>
            <a:off x="7277100" y="1919111"/>
            <a:ext cx="1308100" cy="5954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4C6A0-764C-030F-81B3-200409FCFF3F}"/>
              </a:ext>
            </a:extLst>
          </p:cNvPr>
          <p:cNvSpPr txBox="1">
            <a:spLocks/>
          </p:cNvSpPr>
          <p:nvPr/>
        </p:nvSpPr>
        <p:spPr>
          <a:xfrm>
            <a:off x="2370169" y="2882698"/>
            <a:ext cx="7451662" cy="29146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B-Band sensitive to dust. </a:t>
            </a:r>
          </a:p>
          <a:p>
            <a:r>
              <a:rPr lang="en-US" dirty="0"/>
              <a:t>If C &gt; 0 there is dust in between SNA and observer. </a:t>
            </a:r>
          </a:p>
          <a:p>
            <a:r>
              <a:rPr lang="en-US" dirty="0"/>
              <a:t>If C &lt; 0 there is less dust than usual. </a:t>
            </a:r>
          </a:p>
          <a:p>
            <a:r>
              <a:rPr lang="en-US" u="sng" dirty="0"/>
              <a:t>Beta</a:t>
            </a:r>
            <a:r>
              <a:rPr lang="en-US" dirty="0"/>
              <a:t> is a model determined constant that dictates how much this bright/dim effect affects our parameters. </a:t>
            </a:r>
          </a:p>
          <a:p>
            <a:r>
              <a:rPr lang="en-US" dirty="0"/>
              <a:t>B -&gt; Host galaxy property.</a:t>
            </a:r>
          </a:p>
        </p:txBody>
      </p:sp>
    </p:spTree>
    <p:extLst>
      <p:ext uri="{BB962C8B-B14F-4D97-AF65-F5344CB8AC3E}">
        <p14:creationId xmlns:p14="http://schemas.microsoft.com/office/powerpoint/2010/main" val="109361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667</Words>
  <Application>Microsoft Macintosh PowerPoint</Application>
  <PresentationFormat>Widescreen</PresentationFormat>
  <Paragraphs>64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Hubble Diagram Reproduction</vt:lpstr>
      <vt:lpstr>Where We Left Off Last Time</vt:lpstr>
      <vt:lpstr>Starting Out Simple</vt:lpstr>
      <vt:lpstr>In a Simple Case</vt:lpstr>
      <vt:lpstr>In Paper - Distance Modulus</vt:lpstr>
      <vt:lpstr>SALT 2 Model - Rest Frame Blue Band (b-band) Magnitude</vt:lpstr>
      <vt:lpstr>Absolute Magnitude (Mb) of Type Ia SNA</vt:lpstr>
      <vt:lpstr>Stretch</vt:lpstr>
      <vt:lpstr>Correcting 4 Dust (a.k.a. color):</vt:lpstr>
      <vt:lpstr>Summary of Conceptual Understanding</vt:lpstr>
      <vt:lpstr>Cosmic Microwave Background z: (zcmb)</vt:lpstr>
      <vt:lpstr>Putting it All Together – Hubble Diagram</vt:lpstr>
      <vt:lpstr>Uncertainty Propagation Background +/x</vt:lpstr>
      <vt:lpstr>Uncertainty Propagation Addition</vt:lpstr>
      <vt:lpstr>Uncertainty Propagation Covariance</vt:lpstr>
      <vt:lpstr>Error Propagation for mu:</vt:lpstr>
      <vt:lpstr>Hubble Diagram with Uncertainty</vt:lpstr>
      <vt:lpstr>Uncertainty Propagation Multiplication</vt:lpstr>
      <vt:lpstr>Future Work: Theoretical model – ΛCDM</vt:lpstr>
      <vt:lpstr>Supplement/Reference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Hubble Diagram Reproduction</dc:title>
  <dc:creator>Mykola C</dc:creator>
  <cp:lastModifiedBy>Mykola C</cp:lastModifiedBy>
  <cp:revision>17</cp:revision>
  <dcterms:created xsi:type="dcterms:W3CDTF">2024-12-02T18:03:29Z</dcterms:created>
  <dcterms:modified xsi:type="dcterms:W3CDTF">2024-12-04T20:53:15Z</dcterms:modified>
</cp:coreProperties>
</file>